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embedTrueTypeFonts="1" saveSubsetFonts="1">
  <p:sldMasterIdLst>
    <p:sldMasterId id="2147483714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050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17FB36FB-C10C-479A-9DFD-15DEB134881C}" type="datetime1">
              <a:rPr lang="ko-KR" altLang="en-US"/>
              <a:pPr lvl="0">
                <a:defRPr/>
              </a:pPr>
              <a:t>2019-12-05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2D64B5D5-48B7-4F94-AE9E-F3674E44000D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D64B5D5-48B7-4F94-AE9E-F3674E44000D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2D64B5D5-48B7-4F94-AE9E-F3674E44000D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8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9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0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2.jpeg"  /><Relationship Id="rId3" Type="http://schemas.openxmlformats.org/officeDocument/2006/relationships/image" Target="../media/image13.jpe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4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5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85009" y="2142418"/>
            <a:ext cx="8221980" cy="11867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7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9</a:t>
            </a:r>
            <a:r>
              <a:rPr lang="ko-KR" altLang="en-US" sz="7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월 제주도 버스 </a:t>
            </a:r>
            <a:r>
              <a:rPr lang="en-US" altLang="ko-KR" sz="7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Data</a:t>
            </a:r>
            <a:endParaRPr lang="en-US" altLang="ko-KR" sz="7200" spc="-30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228225" y="6368572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>
                <a:latin typeface="나눔스퀘어 Bold"/>
                <a:ea typeface="나눔스퀘어 Bold"/>
              </a:rPr>
              <a:t>6</a:t>
            </a:r>
            <a:r>
              <a:rPr lang="ko-KR" altLang="en-US">
                <a:latin typeface="나눔스퀘어 Bold"/>
                <a:ea typeface="나눔스퀘어 Bold"/>
              </a:rPr>
              <a:t>조 임 영 택  </a:t>
            </a:r>
            <a:endParaRPr lang="ko-KR" altLang="en-US">
              <a:latin typeface="나눔스퀘어 Bold"/>
              <a:ea typeface="나눔스퀘어 Bold"/>
            </a:endParaRPr>
          </a:p>
        </p:txBody>
      </p:sp>
      <p:sp>
        <p:nvSpPr>
          <p:cNvPr id="4" name="TextBox 1"/>
          <p:cNvSpPr txBox="1"/>
          <p:nvPr/>
        </p:nvSpPr>
        <p:spPr>
          <a:xfrm>
            <a:off x="-668775" y="6281484"/>
            <a:ext cx="8221980" cy="576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문제 </a:t>
            </a:r>
            <a:r>
              <a:rPr lang="en-US" altLang="ko-KR" sz="3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2</a:t>
            </a:r>
            <a:r>
              <a:rPr lang="ko-KR" altLang="en-US" sz="3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번</a:t>
            </a:r>
            <a:r>
              <a:rPr lang="en-US" altLang="ko-KR" sz="3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.</a:t>
            </a:r>
            <a:r>
              <a:rPr lang="ko-KR" altLang="en-US" sz="3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 </a:t>
            </a:r>
            <a:r>
              <a:rPr lang="ko-KR" altLang="ko-KR" sz="3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제주 대중교통 현황을 분석한다. </a:t>
            </a:r>
            <a:endParaRPr lang="ko-KR" altLang="ko-KR" sz="3200" spc="-30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15437" y="525182"/>
            <a:ext cx="2783206" cy="395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0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9</a:t>
            </a:r>
            <a:r>
              <a:rPr lang="ko-KR" altLang="en-US" sz="20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월 승차인원</a:t>
            </a:r>
            <a:endParaRPr lang="ko-KR" altLang="en-US" sz="20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01.</a:t>
            </a:r>
            <a:endParaRPr lang="ko-KR" altLang="en-US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340307" y="1632066"/>
            <a:ext cx="851693" cy="1516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396581" y="1633056"/>
            <a:ext cx="815931" cy="3005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일요일</a:t>
            </a:r>
            <a:endParaRPr lang="ko-KR" altLang="en-US" sz="1400"/>
          </a:p>
        </p:txBody>
      </p:sp>
      <p:sp>
        <p:nvSpPr>
          <p:cNvPr id="15" name="직사각형 14"/>
          <p:cNvSpPr/>
          <p:nvPr/>
        </p:nvSpPr>
        <p:spPr>
          <a:xfrm>
            <a:off x="11341879" y="2122689"/>
            <a:ext cx="851693" cy="15160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98241" y="2126432"/>
            <a:ext cx="816110" cy="300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월요일</a:t>
            </a:r>
            <a:endParaRPr lang="ko-KR" altLang="en-US" sz="1400"/>
          </a:p>
        </p:txBody>
      </p:sp>
      <p:sp>
        <p:nvSpPr>
          <p:cNvPr id="17" name="직사각형 16"/>
          <p:cNvSpPr/>
          <p:nvPr/>
        </p:nvSpPr>
        <p:spPr>
          <a:xfrm>
            <a:off x="11340307" y="2620967"/>
            <a:ext cx="851693" cy="151604"/>
          </a:xfrm>
          <a:prstGeom prst="rect">
            <a:avLst/>
          </a:prstGeom>
          <a:solidFill>
            <a:srgbClr val="0011b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396581" y="2628428"/>
            <a:ext cx="815931" cy="295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화요일</a:t>
            </a:r>
            <a:endParaRPr lang="ko-KR" altLang="en-US" sz="1400"/>
          </a:p>
        </p:txBody>
      </p:sp>
      <p:sp>
        <p:nvSpPr>
          <p:cNvPr id="19" name="직사각형 18"/>
          <p:cNvSpPr/>
          <p:nvPr/>
        </p:nvSpPr>
        <p:spPr>
          <a:xfrm>
            <a:off x="11340307" y="3126900"/>
            <a:ext cx="851693" cy="151604"/>
          </a:xfrm>
          <a:prstGeom prst="rect">
            <a:avLst/>
          </a:prstGeom>
          <a:solidFill>
            <a:srgbClr val="53f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396581" y="3128239"/>
            <a:ext cx="815931" cy="300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수요일</a:t>
            </a:r>
            <a:endParaRPr lang="ko-KR" altLang="en-US" sz="1400"/>
          </a:p>
        </p:txBody>
      </p:sp>
      <p:sp>
        <p:nvSpPr>
          <p:cNvPr id="21" name="직사각형 20"/>
          <p:cNvSpPr/>
          <p:nvPr/>
        </p:nvSpPr>
        <p:spPr>
          <a:xfrm>
            <a:off x="11340307" y="3640488"/>
            <a:ext cx="851693" cy="151604"/>
          </a:xfrm>
          <a:prstGeom prst="rect">
            <a:avLst/>
          </a:prstGeom>
          <a:solidFill>
            <a:srgbClr val="fd55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96582" y="3642276"/>
            <a:ext cx="815931" cy="300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목요일</a:t>
            </a:r>
            <a:endParaRPr lang="ko-KR" altLang="en-US" sz="1400"/>
          </a:p>
        </p:txBody>
      </p:sp>
      <p:sp>
        <p:nvSpPr>
          <p:cNvPr id="23" name="직사각형 22"/>
          <p:cNvSpPr/>
          <p:nvPr/>
        </p:nvSpPr>
        <p:spPr>
          <a:xfrm>
            <a:off x="11340307" y="4153234"/>
            <a:ext cx="851693" cy="151604"/>
          </a:xfrm>
          <a:prstGeom prst="rect">
            <a:avLst/>
          </a:prstGeom>
          <a:solidFill>
            <a:srgbClr val="f3ff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396581" y="4160696"/>
            <a:ext cx="815931" cy="29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금요일</a:t>
            </a:r>
            <a:endParaRPr lang="ko-KR" altLang="en-US" sz="1400"/>
          </a:p>
        </p:txBody>
      </p:sp>
      <p:sp>
        <p:nvSpPr>
          <p:cNvPr id="25" name="직사각형 24"/>
          <p:cNvSpPr/>
          <p:nvPr/>
        </p:nvSpPr>
        <p:spPr>
          <a:xfrm>
            <a:off x="11340307" y="4673635"/>
            <a:ext cx="851693" cy="151604"/>
          </a:xfrm>
          <a:prstGeom prst="rect">
            <a:avLst/>
          </a:prstGeom>
          <a:solidFill>
            <a:srgbClr val="a9a9a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396581" y="4681097"/>
            <a:ext cx="815931" cy="300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토요일</a:t>
            </a:r>
            <a:endParaRPr lang="ko-KR" altLang="en-US" sz="1400"/>
          </a:p>
        </p:txBody>
      </p:sp>
      <p:sp>
        <p:nvSpPr>
          <p:cNvPr id="30" name=""/>
          <p:cNvSpPr txBox="1"/>
          <p:nvPr/>
        </p:nvSpPr>
        <p:spPr>
          <a:xfrm>
            <a:off x="690562" y="1472973"/>
            <a:ext cx="1653267" cy="36344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31" name=""/>
          <p:cNvSpPr txBox="1"/>
          <p:nvPr/>
        </p:nvSpPr>
        <p:spPr>
          <a:xfrm>
            <a:off x="261412" y="1192789"/>
            <a:ext cx="2313216" cy="64363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9</a:t>
            </a:r>
            <a:r>
              <a:rPr lang="ko-KR" altLang="en-US"/>
              <a:t>월</a:t>
            </a:r>
            <a:r>
              <a:rPr lang="en-US" altLang="ko-KR"/>
              <a:t>1</a:t>
            </a:r>
            <a:r>
              <a:rPr lang="ko-KR" altLang="en-US"/>
              <a:t>일</a:t>
            </a:r>
            <a:r>
              <a:rPr lang="en-US" altLang="ko-KR"/>
              <a:t>~9</a:t>
            </a:r>
            <a:r>
              <a:rPr lang="ko-KR" altLang="en-US"/>
              <a:t>월</a:t>
            </a:r>
            <a:r>
              <a:rPr lang="en-US" altLang="ko-KR"/>
              <a:t>7</a:t>
            </a:r>
            <a:r>
              <a:rPr lang="ko-KR" altLang="en-US"/>
              <a:t>일 </a:t>
            </a:r>
            <a:endParaRPr lang="ko-KR" altLang="en-US"/>
          </a:p>
          <a:p>
            <a:pPr>
              <a:defRPr/>
            </a:pPr>
            <a:r>
              <a:rPr lang="en-US" altLang="ko-KR"/>
              <a:t>359,183</a:t>
            </a:r>
            <a:r>
              <a:rPr lang="ko-KR" altLang="en-US"/>
              <a:t>번 승차기록</a:t>
            </a:r>
            <a:endParaRPr lang="ko-KR" altLang="en-US"/>
          </a:p>
        </p:txBody>
      </p:sp>
      <p:pic>
        <p:nvPicPr>
          <p:cNvPr id="3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238101" y="0"/>
            <a:ext cx="7254451" cy="6858000"/>
          </a:xfrm>
          <a:prstGeom prst="rect">
            <a:avLst/>
          </a:prstGeom>
        </p:spPr>
      </p:pic>
      <p:sp>
        <p:nvSpPr>
          <p:cNvPr id="34" name=""/>
          <p:cNvSpPr txBox="1"/>
          <p:nvPr/>
        </p:nvSpPr>
        <p:spPr>
          <a:xfrm>
            <a:off x="267272" y="2237741"/>
            <a:ext cx="2313217" cy="63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9</a:t>
            </a:r>
            <a:r>
              <a:rPr lang="ko-KR" altLang="en-US"/>
              <a:t>월</a:t>
            </a:r>
            <a:r>
              <a:rPr lang="en-US" altLang="ko-KR"/>
              <a:t>8</a:t>
            </a:r>
            <a:r>
              <a:rPr lang="ko-KR" altLang="en-US"/>
              <a:t>일</a:t>
            </a:r>
            <a:r>
              <a:rPr lang="en-US" altLang="ko-KR"/>
              <a:t>~9</a:t>
            </a:r>
            <a:r>
              <a:rPr lang="ko-KR" altLang="en-US"/>
              <a:t>월</a:t>
            </a:r>
            <a:r>
              <a:rPr lang="en-US" altLang="ko-KR"/>
              <a:t>14</a:t>
            </a:r>
            <a:r>
              <a:rPr lang="ko-KR" altLang="en-US"/>
              <a:t>일 </a:t>
            </a:r>
            <a:endParaRPr lang="ko-KR" altLang="en-US"/>
          </a:p>
          <a:p>
            <a:pPr>
              <a:defRPr/>
            </a:pPr>
            <a:r>
              <a:rPr lang="en-US" altLang="ko-KR"/>
              <a:t>152,037</a:t>
            </a:r>
            <a:r>
              <a:rPr lang="ko-KR" altLang="en-US"/>
              <a:t>번 승차기록</a:t>
            </a:r>
            <a:endParaRPr lang="ko-KR" altLang="en-US"/>
          </a:p>
        </p:txBody>
      </p:sp>
      <p:sp>
        <p:nvSpPr>
          <p:cNvPr id="35" name=""/>
          <p:cNvSpPr txBox="1"/>
          <p:nvPr/>
        </p:nvSpPr>
        <p:spPr>
          <a:xfrm>
            <a:off x="273135" y="3251627"/>
            <a:ext cx="2313216" cy="643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9</a:t>
            </a:r>
            <a:r>
              <a:rPr lang="ko-KR" altLang="en-US"/>
              <a:t>월</a:t>
            </a:r>
            <a:r>
              <a:rPr lang="en-US" altLang="ko-KR"/>
              <a:t>15</a:t>
            </a:r>
            <a:r>
              <a:rPr lang="ko-KR" altLang="en-US"/>
              <a:t>일</a:t>
            </a:r>
            <a:r>
              <a:rPr lang="en-US" altLang="ko-KR"/>
              <a:t>~9</a:t>
            </a:r>
            <a:r>
              <a:rPr lang="ko-KR" altLang="en-US"/>
              <a:t>월</a:t>
            </a:r>
            <a:r>
              <a:rPr lang="en-US" altLang="ko-KR"/>
              <a:t>21</a:t>
            </a:r>
            <a:r>
              <a:rPr lang="ko-KR" altLang="en-US"/>
              <a:t>일 </a:t>
            </a:r>
            <a:endParaRPr lang="ko-KR" altLang="en-US"/>
          </a:p>
          <a:p>
            <a:pPr>
              <a:defRPr/>
            </a:pPr>
            <a:r>
              <a:rPr lang="en-US" altLang="ko-KR"/>
              <a:t>295,648</a:t>
            </a:r>
            <a:r>
              <a:rPr lang="ko-KR" altLang="en-US"/>
              <a:t>번 승차기록</a:t>
            </a:r>
            <a:endParaRPr lang="ko-KR" altLang="en-US"/>
          </a:p>
        </p:txBody>
      </p:sp>
      <p:sp>
        <p:nvSpPr>
          <p:cNvPr id="36" name=""/>
          <p:cNvSpPr txBox="1"/>
          <p:nvPr/>
        </p:nvSpPr>
        <p:spPr>
          <a:xfrm>
            <a:off x="272336" y="4389832"/>
            <a:ext cx="2313216" cy="643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9</a:t>
            </a:r>
            <a:r>
              <a:rPr lang="ko-KR" altLang="en-US"/>
              <a:t>월</a:t>
            </a:r>
            <a:r>
              <a:rPr lang="en-US" altLang="ko-KR"/>
              <a:t>22</a:t>
            </a:r>
            <a:r>
              <a:rPr lang="ko-KR" altLang="en-US"/>
              <a:t>일</a:t>
            </a:r>
            <a:r>
              <a:rPr lang="en-US" altLang="ko-KR"/>
              <a:t>~9</a:t>
            </a:r>
            <a:r>
              <a:rPr lang="ko-KR" altLang="en-US"/>
              <a:t>월</a:t>
            </a:r>
            <a:r>
              <a:rPr lang="en-US" altLang="ko-KR"/>
              <a:t>30</a:t>
            </a:r>
            <a:r>
              <a:rPr lang="ko-KR" altLang="en-US"/>
              <a:t>일 </a:t>
            </a:r>
            <a:endParaRPr lang="ko-KR" altLang="en-US"/>
          </a:p>
          <a:p>
            <a:pPr>
              <a:defRPr/>
            </a:pPr>
            <a:r>
              <a:rPr lang="en-US" altLang="ko-KR"/>
              <a:t>241,707</a:t>
            </a:r>
            <a:r>
              <a:rPr lang="ko-KR" altLang="en-US"/>
              <a:t>번 승차기록</a:t>
            </a:r>
            <a:endParaRPr lang="ko-KR" altLang="en-US"/>
          </a:p>
        </p:txBody>
      </p:sp>
      <p:sp>
        <p:nvSpPr>
          <p:cNvPr id="37" name=""/>
          <p:cNvSpPr txBox="1"/>
          <p:nvPr/>
        </p:nvSpPr>
        <p:spPr>
          <a:xfrm>
            <a:off x="197825" y="5457225"/>
            <a:ext cx="3516923" cy="48446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2600"/>
              <a:t>총 </a:t>
            </a:r>
            <a:r>
              <a:rPr lang="en-US" altLang="en-US" sz="2600"/>
              <a:t>1,048,57</a:t>
            </a:r>
            <a:r>
              <a:rPr lang="en-US" altLang="ko-KR" sz="2600"/>
              <a:t>5</a:t>
            </a:r>
            <a:r>
              <a:rPr lang="ko-KR" altLang="en-US" sz="2600"/>
              <a:t> 번 기록</a:t>
            </a:r>
            <a:endParaRPr lang="ko-KR" altLang="en-US" sz="2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15437" y="525182"/>
            <a:ext cx="2783206" cy="395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0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9</a:t>
            </a:r>
            <a:r>
              <a:rPr lang="ko-KR" altLang="en-US" sz="20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월 하차인원</a:t>
            </a:r>
            <a:endParaRPr lang="ko-KR" altLang="en-US" sz="20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01.</a:t>
            </a:r>
            <a:endParaRPr lang="ko-KR" altLang="en-US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340307" y="1632066"/>
            <a:ext cx="851693" cy="1516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396581" y="1633056"/>
            <a:ext cx="815931" cy="3005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일요일</a:t>
            </a:r>
            <a:endParaRPr lang="ko-KR" altLang="en-US" sz="1400"/>
          </a:p>
        </p:txBody>
      </p:sp>
      <p:sp>
        <p:nvSpPr>
          <p:cNvPr id="15" name="직사각형 14"/>
          <p:cNvSpPr/>
          <p:nvPr/>
        </p:nvSpPr>
        <p:spPr>
          <a:xfrm>
            <a:off x="11341879" y="2122689"/>
            <a:ext cx="851693" cy="15160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98241" y="2126432"/>
            <a:ext cx="816110" cy="300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월요일</a:t>
            </a:r>
            <a:endParaRPr lang="ko-KR" altLang="en-US" sz="1400"/>
          </a:p>
        </p:txBody>
      </p:sp>
      <p:sp>
        <p:nvSpPr>
          <p:cNvPr id="17" name="직사각형 16"/>
          <p:cNvSpPr/>
          <p:nvPr/>
        </p:nvSpPr>
        <p:spPr>
          <a:xfrm>
            <a:off x="11340307" y="2620967"/>
            <a:ext cx="851693" cy="151604"/>
          </a:xfrm>
          <a:prstGeom prst="rect">
            <a:avLst/>
          </a:prstGeom>
          <a:solidFill>
            <a:srgbClr val="0011b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396581" y="2628428"/>
            <a:ext cx="815931" cy="295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화요일</a:t>
            </a:r>
            <a:endParaRPr lang="ko-KR" altLang="en-US" sz="1400"/>
          </a:p>
        </p:txBody>
      </p:sp>
      <p:sp>
        <p:nvSpPr>
          <p:cNvPr id="19" name="직사각형 18"/>
          <p:cNvSpPr/>
          <p:nvPr/>
        </p:nvSpPr>
        <p:spPr>
          <a:xfrm>
            <a:off x="11340307" y="3126900"/>
            <a:ext cx="851693" cy="151604"/>
          </a:xfrm>
          <a:prstGeom prst="rect">
            <a:avLst/>
          </a:prstGeom>
          <a:solidFill>
            <a:srgbClr val="53f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396581" y="3128239"/>
            <a:ext cx="815931" cy="300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수요일</a:t>
            </a:r>
            <a:endParaRPr lang="ko-KR" altLang="en-US" sz="1400"/>
          </a:p>
        </p:txBody>
      </p:sp>
      <p:sp>
        <p:nvSpPr>
          <p:cNvPr id="21" name="직사각형 20"/>
          <p:cNvSpPr/>
          <p:nvPr/>
        </p:nvSpPr>
        <p:spPr>
          <a:xfrm>
            <a:off x="11340307" y="3640488"/>
            <a:ext cx="851693" cy="151604"/>
          </a:xfrm>
          <a:prstGeom prst="rect">
            <a:avLst/>
          </a:prstGeom>
          <a:solidFill>
            <a:srgbClr val="fd55e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396582" y="3642276"/>
            <a:ext cx="815931" cy="300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목요일</a:t>
            </a:r>
            <a:endParaRPr lang="ko-KR" altLang="en-US" sz="1400"/>
          </a:p>
        </p:txBody>
      </p:sp>
      <p:sp>
        <p:nvSpPr>
          <p:cNvPr id="23" name="직사각형 22"/>
          <p:cNvSpPr/>
          <p:nvPr/>
        </p:nvSpPr>
        <p:spPr>
          <a:xfrm>
            <a:off x="11340307" y="4153234"/>
            <a:ext cx="851693" cy="151604"/>
          </a:xfrm>
          <a:prstGeom prst="rect">
            <a:avLst/>
          </a:prstGeom>
          <a:solidFill>
            <a:srgbClr val="f3ff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396581" y="4160696"/>
            <a:ext cx="815931" cy="29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금요일</a:t>
            </a:r>
            <a:endParaRPr lang="ko-KR" altLang="en-US" sz="1400"/>
          </a:p>
        </p:txBody>
      </p:sp>
      <p:sp>
        <p:nvSpPr>
          <p:cNvPr id="25" name="직사각형 24"/>
          <p:cNvSpPr/>
          <p:nvPr/>
        </p:nvSpPr>
        <p:spPr>
          <a:xfrm>
            <a:off x="11340307" y="4673635"/>
            <a:ext cx="851693" cy="151604"/>
          </a:xfrm>
          <a:prstGeom prst="rect">
            <a:avLst/>
          </a:prstGeom>
          <a:solidFill>
            <a:srgbClr val="a9a9a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396581" y="4681097"/>
            <a:ext cx="815931" cy="300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/>
              <a:t>토요일</a:t>
            </a:r>
            <a:endParaRPr lang="ko-KR" altLang="en-US" sz="1400"/>
          </a:p>
        </p:txBody>
      </p:sp>
      <p:sp>
        <p:nvSpPr>
          <p:cNvPr id="30" name=""/>
          <p:cNvSpPr txBox="1"/>
          <p:nvPr/>
        </p:nvSpPr>
        <p:spPr>
          <a:xfrm>
            <a:off x="690562" y="1472973"/>
            <a:ext cx="1653267" cy="36344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31" name=""/>
          <p:cNvSpPr txBox="1"/>
          <p:nvPr/>
        </p:nvSpPr>
        <p:spPr>
          <a:xfrm>
            <a:off x="261412" y="1192789"/>
            <a:ext cx="2313216" cy="64363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9</a:t>
            </a:r>
            <a:r>
              <a:rPr lang="ko-KR" altLang="en-US"/>
              <a:t>월</a:t>
            </a:r>
            <a:r>
              <a:rPr lang="en-US" altLang="ko-KR"/>
              <a:t>1</a:t>
            </a:r>
            <a:r>
              <a:rPr lang="ko-KR" altLang="en-US"/>
              <a:t>일</a:t>
            </a:r>
            <a:r>
              <a:rPr lang="en-US" altLang="ko-KR"/>
              <a:t>~9</a:t>
            </a:r>
            <a:r>
              <a:rPr lang="ko-KR" altLang="en-US"/>
              <a:t>월</a:t>
            </a:r>
            <a:r>
              <a:rPr lang="en-US" altLang="ko-KR"/>
              <a:t>7</a:t>
            </a:r>
            <a:r>
              <a:rPr lang="ko-KR" altLang="en-US"/>
              <a:t>일 </a:t>
            </a:r>
            <a:endParaRPr lang="ko-KR" altLang="en-US"/>
          </a:p>
          <a:p>
            <a:pPr>
              <a:defRPr/>
            </a:pPr>
            <a:r>
              <a:rPr lang="ko-KR" altLang="en-US"/>
              <a:t>221</a:t>
            </a:r>
            <a:r>
              <a:rPr lang="en-US" altLang="ko-KR"/>
              <a:t>,</a:t>
            </a:r>
            <a:r>
              <a:rPr lang="ko-KR" altLang="en-US"/>
              <a:t>188번 하차기록</a:t>
            </a:r>
            <a:endParaRPr lang="ko-KR" altLang="en-US"/>
          </a:p>
        </p:txBody>
      </p:sp>
      <p:sp>
        <p:nvSpPr>
          <p:cNvPr id="34" name=""/>
          <p:cNvSpPr txBox="1"/>
          <p:nvPr/>
        </p:nvSpPr>
        <p:spPr>
          <a:xfrm>
            <a:off x="267272" y="2237741"/>
            <a:ext cx="2313217" cy="63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9</a:t>
            </a:r>
            <a:r>
              <a:rPr lang="ko-KR" altLang="en-US"/>
              <a:t>월</a:t>
            </a:r>
            <a:r>
              <a:rPr lang="en-US" altLang="ko-KR"/>
              <a:t>8</a:t>
            </a:r>
            <a:r>
              <a:rPr lang="ko-KR" altLang="en-US"/>
              <a:t>일</a:t>
            </a:r>
            <a:r>
              <a:rPr lang="en-US" altLang="ko-KR"/>
              <a:t>~9</a:t>
            </a:r>
            <a:r>
              <a:rPr lang="ko-KR" altLang="en-US"/>
              <a:t>월</a:t>
            </a:r>
            <a:r>
              <a:rPr lang="en-US" altLang="ko-KR"/>
              <a:t>14</a:t>
            </a:r>
            <a:r>
              <a:rPr lang="ko-KR" altLang="en-US"/>
              <a:t>일 </a:t>
            </a:r>
            <a:endParaRPr lang="ko-KR" altLang="en-US"/>
          </a:p>
          <a:p>
            <a:pPr>
              <a:defRPr/>
            </a:pPr>
            <a:r>
              <a:rPr lang="ko-KR" altLang="en-US"/>
              <a:t>98</a:t>
            </a:r>
            <a:r>
              <a:rPr lang="en-US" altLang="ko-KR"/>
              <a:t>,</a:t>
            </a:r>
            <a:r>
              <a:rPr lang="ko-KR" altLang="en-US"/>
              <a:t>791번 하차기록</a:t>
            </a:r>
            <a:endParaRPr lang="ko-KR" altLang="en-US"/>
          </a:p>
        </p:txBody>
      </p:sp>
      <p:sp>
        <p:nvSpPr>
          <p:cNvPr id="35" name=""/>
          <p:cNvSpPr txBox="1"/>
          <p:nvPr/>
        </p:nvSpPr>
        <p:spPr>
          <a:xfrm>
            <a:off x="273135" y="3251627"/>
            <a:ext cx="2313216" cy="642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9</a:t>
            </a:r>
            <a:r>
              <a:rPr lang="ko-KR" altLang="en-US"/>
              <a:t>월</a:t>
            </a:r>
            <a:r>
              <a:rPr lang="en-US" altLang="ko-KR"/>
              <a:t>15</a:t>
            </a:r>
            <a:r>
              <a:rPr lang="ko-KR" altLang="en-US"/>
              <a:t>일</a:t>
            </a:r>
            <a:r>
              <a:rPr lang="en-US" altLang="ko-KR"/>
              <a:t>~9</a:t>
            </a:r>
            <a:r>
              <a:rPr lang="ko-KR" altLang="en-US"/>
              <a:t>월</a:t>
            </a:r>
            <a:r>
              <a:rPr lang="en-US" altLang="ko-KR"/>
              <a:t>21</a:t>
            </a:r>
            <a:r>
              <a:rPr lang="ko-KR" altLang="en-US"/>
              <a:t>일 </a:t>
            </a:r>
            <a:endParaRPr lang="ko-KR" altLang="en-US"/>
          </a:p>
          <a:p>
            <a:pPr>
              <a:defRPr/>
            </a:pPr>
            <a:r>
              <a:rPr lang="ko-KR" altLang="en-US"/>
              <a:t>182</a:t>
            </a:r>
            <a:r>
              <a:rPr lang="en-US" altLang="ko-KR"/>
              <a:t>,</a:t>
            </a:r>
            <a:r>
              <a:rPr lang="ko-KR" altLang="en-US"/>
              <a:t>486번 하차기록</a:t>
            </a:r>
            <a:endParaRPr lang="ko-KR" altLang="en-US"/>
          </a:p>
        </p:txBody>
      </p:sp>
      <p:sp>
        <p:nvSpPr>
          <p:cNvPr id="36" name=""/>
          <p:cNvSpPr txBox="1"/>
          <p:nvPr/>
        </p:nvSpPr>
        <p:spPr>
          <a:xfrm>
            <a:off x="272336" y="4389832"/>
            <a:ext cx="2313216" cy="643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9</a:t>
            </a:r>
            <a:r>
              <a:rPr lang="ko-KR" altLang="en-US"/>
              <a:t>월</a:t>
            </a:r>
            <a:r>
              <a:rPr lang="en-US" altLang="ko-KR"/>
              <a:t>22</a:t>
            </a:r>
            <a:r>
              <a:rPr lang="ko-KR" altLang="en-US"/>
              <a:t>일</a:t>
            </a:r>
            <a:r>
              <a:rPr lang="en-US" altLang="ko-KR"/>
              <a:t>~9</a:t>
            </a:r>
            <a:r>
              <a:rPr lang="ko-KR" altLang="en-US"/>
              <a:t>월</a:t>
            </a:r>
            <a:r>
              <a:rPr lang="en-US" altLang="ko-KR"/>
              <a:t>30</a:t>
            </a:r>
            <a:r>
              <a:rPr lang="ko-KR" altLang="en-US"/>
              <a:t>일 </a:t>
            </a:r>
            <a:endParaRPr lang="ko-KR" altLang="en-US"/>
          </a:p>
          <a:p>
            <a:pPr>
              <a:defRPr/>
            </a:pPr>
            <a:r>
              <a:rPr lang="ko-KR" altLang="en-US"/>
              <a:t>150</a:t>
            </a:r>
            <a:r>
              <a:rPr lang="en-US" altLang="ko-KR"/>
              <a:t>,</a:t>
            </a:r>
            <a:r>
              <a:rPr lang="ko-KR" altLang="en-US"/>
              <a:t>265번 하차기록</a:t>
            </a:r>
            <a:endParaRPr lang="ko-KR" altLang="en-US"/>
          </a:p>
        </p:txBody>
      </p:sp>
      <p:sp>
        <p:nvSpPr>
          <p:cNvPr id="37" name=""/>
          <p:cNvSpPr txBox="1"/>
          <p:nvPr/>
        </p:nvSpPr>
        <p:spPr>
          <a:xfrm>
            <a:off x="337703" y="5457225"/>
            <a:ext cx="3516923" cy="48446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2600"/>
              <a:t>총 </a:t>
            </a:r>
            <a:r>
              <a:rPr lang="en-US" altLang="en-US" sz="2600"/>
              <a:t>652,730</a:t>
            </a:r>
            <a:r>
              <a:rPr lang="ko-KR" altLang="en-US" sz="2600"/>
              <a:t> 번 기록</a:t>
            </a:r>
            <a:endParaRPr lang="ko-KR" altLang="en-US" sz="2600"/>
          </a:p>
        </p:txBody>
      </p:sp>
      <p:pic>
        <p:nvPicPr>
          <p:cNvPr id="3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371317" y="0"/>
            <a:ext cx="705462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51560" y="410371"/>
            <a:ext cx="8228736" cy="57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단순 계산시 한달동안 버스회사가 가져가는 수익</a:t>
            </a:r>
            <a:endParaRPr lang="ko-KR" altLang="en-US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02.</a:t>
            </a:r>
            <a:endParaRPr lang="en-US" altLang="ko-KR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03960" y="1006929"/>
            <a:ext cx="28765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endParaRPr lang="en-US" altLang="ko-KR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98571" y="1053829"/>
            <a:ext cx="6433793" cy="5527202"/>
          </a:xfrm>
          <a:prstGeom prst="rect">
            <a:avLst/>
          </a:prstGeom>
        </p:spPr>
      </p:pic>
      <p:sp>
        <p:nvSpPr>
          <p:cNvPr id="23" name="TextBox 18"/>
          <p:cNvSpPr txBox="1"/>
          <p:nvPr/>
        </p:nvSpPr>
        <p:spPr>
          <a:xfrm>
            <a:off x="6961019" y="1423520"/>
            <a:ext cx="4648420" cy="1185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xmlns:mc="http://schemas.openxmlformats.org/markup-compatibility/2006" xmlns:hp="http://schemas.haansoft.com/office/presentation/8.0" kumimoji="0" lang="ko-KR" altLang="en-US" sz="2400" b="0" i="0" u="none" strike="noStrike" kern="1200" cap="none" spc="-150" normalizeH="0" baseline="0" mc:Ignorable="hp" hp:hslEmbossed="0">
                <a:solidFill>
                  <a:srgbClr val="00002f"/>
                </a:solidFill>
                <a:latin typeface="나눔스퀘어 ExtraBold"/>
                <a:ea typeface="나눔스퀘어 ExtraBold"/>
              </a:rPr>
              <a:t>승차기록인 </a:t>
            </a:r>
            <a:r>
              <a:rPr lang="en-US" altLang="en-US" sz="2400"/>
              <a:t>1,048,57</a:t>
            </a:r>
            <a:r>
              <a:rPr lang="en-US" altLang="ko-KR" sz="2400"/>
              <a:t>5</a:t>
            </a:r>
            <a:r>
              <a:rPr lang="ko-KR" altLang="en-US" sz="2400"/>
              <a:t>번 </a:t>
            </a:r>
            <a:r>
              <a:rPr lang="en-US" altLang="ko-KR" sz="2400"/>
              <a:t>*</a:t>
            </a:r>
            <a:r>
              <a:rPr lang="ko-KR" altLang="en-US" sz="2400"/>
              <a:t> </a:t>
            </a:r>
            <a:r>
              <a:rPr lang="en-US" altLang="ko-KR" sz="2400"/>
              <a:t>1,150</a:t>
            </a:r>
            <a:r>
              <a:rPr lang="ko-KR" altLang="en-US" sz="2400"/>
              <a:t>원</a:t>
            </a:r>
            <a:endParaRPr lang="ko-KR" altLang="en-US" sz="2400"/>
          </a:p>
          <a:p>
            <a:pPr>
              <a:defRPr/>
            </a:pPr>
            <a:endParaRPr lang="ko-KR" altLang="en-US" sz="2400"/>
          </a:p>
          <a:p>
            <a:pPr>
              <a:defRPr/>
            </a:pPr>
            <a:r>
              <a:rPr lang="en-US" altLang="en-US" sz="2400"/>
              <a:t>1,205,861,25</a:t>
            </a:r>
            <a:r>
              <a:rPr lang="en-US" altLang="ko-KR" sz="2400"/>
              <a:t>0</a:t>
            </a:r>
            <a:r>
              <a:rPr lang="ko-KR" altLang="en-US" sz="2400"/>
              <a:t>원</a:t>
            </a:r>
            <a:endParaRPr lang="ko-KR" altLang="en-US" sz="2400"/>
          </a:p>
        </p:txBody>
      </p:sp>
      <p:sp>
        <p:nvSpPr>
          <p:cNvPr id="24" name=""/>
          <p:cNvSpPr txBox="1"/>
          <p:nvPr/>
        </p:nvSpPr>
        <p:spPr>
          <a:xfrm>
            <a:off x="6842464" y="1507111"/>
            <a:ext cx="4382890" cy="6241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26" name=""/>
          <p:cNvSpPr txBox="1"/>
          <p:nvPr/>
        </p:nvSpPr>
        <p:spPr>
          <a:xfrm>
            <a:off x="7271009" y="2632647"/>
            <a:ext cx="2032201" cy="36582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약 </a:t>
            </a:r>
            <a:r>
              <a:rPr lang="en-US" altLang="ko-KR"/>
              <a:t>12</a:t>
            </a:r>
            <a:r>
              <a:rPr lang="ko-KR" altLang="en-US"/>
              <a:t>억가량</a:t>
            </a:r>
            <a:endParaRPr lang="ko-KR" altLang="en-US"/>
          </a:p>
        </p:txBody>
      </p:sp>
      <p:sp>
        <p:nvSpPr>
          <p:cNvPr id="27" name=""/>
          <p:cNvSpPr txBox="1"/>
          <p:nvPr/>
        </p:nvSpPr>
        <p:spPr>
          <a:xfrm>
            <a:off x="5303551" y="6592426"/>
            <a:ext cx="5921522" cy="26557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1200"/>
              <a:t>출처</a:t>
            </a:r>
            <a:r>
              <a:rPr lang="en-US" altLang="ko-KR" sz="1200"/>
              <a:t>:http://bus.jeju.go.kr/publicTrafficInformation/generalBusSchedule#</a:t>
            </a:r>
            <a:endParaRPr lang="en-US" altLang="ko-KR" sz="1200"/>
          </a:p>
        </p:txBody>
      </p:sp>
      <p:sp>
        <p:nvSpPr>
          <p:cNvPr id="28" name=""/>
          <p:cNvSpPr txBox="1"/>
          <p:nvPr/>
        </p:nvSpPr>
        <p:spPr>
          <a:xfrm>
            <a:off x="7021172" y="6313825"/>
            <a:ext cx="2335126" cy="365823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제주버스정보 시스템</a:t>
            </a:r>
            <a:endParaRPr lang="ko-KR" altLang="en-US"/>
          </a:p>
        </p:txBody>
      </p:sp>
      <p:sp>
        <p:nvSpPr>
          <p:cNvPr id="29" name=""/>
          <p:cNvSpPr/>
          <p:nvPr/>
        </p:nvSpPr>
        <p:spPr>
          <a:xfrm>
            <a:off x="2461665" y="1976827"/>
            <a:ext cx="546516" cy="2459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83389" y="382027"/>
            <a:ext cx="6974205" cy="5703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승차기록은 많은데 하차기록이 없는 이유</a:t>
            </a:r>
            <a:endParaRPr lang="ko-KR" altLang="en-US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02.</a:t>
            </a:r>
            <a:endParaRPr lang="en-US" altLang="ko-KR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1046397" y="1074770"/>
            <a:ext cx="8029145" cy="3629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승차기록이 </a:t>
            </a:r>
            <a:r>
              <a:rPr lang="en-US" altLang="en-US"/>
              <a:t>1,048,57</a:t>
            </a:r>
            <a:r>
              <a:rPr lang="en-US" altLang="ko-KR"/>
              <a:t>5</a:t>
            </a:r>
            <a:r>
              <a:rPr lang="ko-KR" altLang="en-US"/>
              <a:t>번인데 하차기록이 </a:t>
            </a:r>
            <a:r>
              <a:rPr lang="en-US" altLang="en-US"/>
              <a:t>652,730</a:t>
            </a:r>
            <a:r>
              <a:rPr lang="ko-KR" altLang="en-US"/>
              <a:t>번인 이유</a:t>
            </a:r>
            <a:endParaRPr lang="ko-KR" altLang="en-US"/>
          </a:p>
        </p:txBody>
      </p:sp>
      <p:sp>
        <p:nvSpPr>
          <p:cNvPr id="24" name=""/>
          <p:cNvSpPr txBox="1"/>
          <p:nvPr/>
        </p:nvSpPr>
        <p:spPr>
          <a:xfrm>
            <a:off x="2701452" y="2788028"/>
            <a:ext cx="2492713" cy="36284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26" name=""/>
          <p:cNvSpPr txBox="1"/>
          <p:nvPr/>
        </p:nvSpPr>
        <p:spPr>
          <a:xfrm>
            <a:off x="7801910" y="1150708"/>
            <a:ext cx="4390090" cy="3655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무려 </a:t>
            </a:r>
            <a:r>
              <a:rPr lang="en-US" altLang="en-US"/>
              <a:t>395,845</a:t>
            </a:r>
            <a:r>
              <a:rPr lang="ko-KR" altLang="en-US"/>
              <a:t>번이나 차이가난다는 사실</a:t>
            </a:r>
            <a:endParaRPr lang="ko-KR" altLang="en-US"/>
          </a:p>
        </p:txBody>
      </p:sp>
      <p:sp>
        <p:nvSpPr>
          <p:cNvPr id="27" name=""/>
          <p:cNvSpPr txBox="1"/>
          <p:nvPr/>
        </p:nvSpPr>
        <p:spPr>
          <a:xfrm>
            <a:off x="7263203" y="6494676"/>
            <a:ext cx="3877237" cy="36332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출처</a:t>
            </a:r>
            <a:r>
              <a:rPr lang="en-US" altLang="ko-KR"/>
              <a:t>:</a:t>
            </a:r>
            <a:r>
              <a:rPr lang="ko-KR" altLang="en-US"/>
              <a:t> https://youtu.be/TFprhedOleA</a:t>
            </a:r>
            <a:endParaRPr lang="ko-KR" altLang="en-US"/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78521" y="1562100"/>
            <a:ext cx="8666189" cy="4853065"/>
          </a:xfrm>
          <a:prstGeom prst="rect">
            <a:avLst/>
          </a:prstGeom>
        </p:spPr>
      </p:pic>
      <p:sp>
        <p:nvSpPr>
          <p:cNvPr id="29" name=""/>
          <p:cNvSpPr txBox="1"/>
          <p:nvPr/>
        </p:nvSpPr>
        <p:spPr>
          <a:xfrm>
            <a:off x="4970832" y="6495456"/>
            <a:ext cx="2254833" cy="3625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/>
              <a:t>국토교통부 </a:t>
            </a:r>
            <a:r>
              <a:rPr lang="en-US" altLang="ko-KR"/>
              <a:t>Youtube</a:t>
            </a:r>
            <a:endParaRPr lang="en-US" altLang="ko-KR"/>
          </a:p>
        </p:txBody>
      </p:sp>
      <p:sp>
        <p:nvSpPr>
          <p:cNvPr id="30" name=""/>
          <p:cNvSpPr txBox="1"/>
          <p:nvPr/>
        </p:nvSpPr>
        <p:spPr>
          <a:xfrm>
            <a:off x="7811242" y="843110"/>
            <a:ext cx="3512346" cy="36466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한달에 승하차 카드찍는 비중이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83389" y="382027"/>
            <a:ext cx="6974205" cy="5703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승차기록은 많은데 하차기록이 없는 이유</a:t>
            </a:r>
            <a:endParaRPr lang="ko-KR" altLang="en-US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02.</a:t>
            </a:r>
            <a:endParaRPr lang="en-US" altLang="ko-KR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1046397" y="1074770"/>
            <a:ext cx="8029145" cy="3629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승차기록이 </a:t>
            </a:r>
            <a:r>
              <a:rPr lang="en-US" altLang="en-US"/>
              <a:t>1,048,57</a:t>
            </a:r>
            <a:r>
              <a:rPr lang="en-US" altLang="ko-KR"/>
              <a:t>5</a:t>
            </a:r>
            <a:r>
              <a:rPr lang="ko-KR" altLang="en-US"/>
              <a:t>번인데 하차기록이 </a:t>
            </a:r>
            <a:r>
              <a:rPr lang="en-US" altLang="en-US"/>
              <a:t>652,730</a:t>
            </a:r>
            <a:r>
              <a:rPr lang="ko-KR" altLang="en-US"/>
              <a:t>번인 이유</a:t>
            </a:r>
            <a:endParaRPr lang="ko-KR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943" y="1525554"/>
            <a:ext cx="5989901" cy="4644580"/>
          </a:xfrm>
          <a:prstGeom prst="rect">
            <a:avLst/>
          </a:prstGeom>
        </p:spPr>
      </p:pic>
      <p:sp>
        <p:nvSpPr>
          <p:cNvPr id="24" name=""/>
          <p:cNvSpPr txBox="1"/>
          <p:nvPr/>
        </p:nvSpPr>
        <p:spPr>
          <a:xfrm>
            <a:off x="2701452" y="2788028"/>
            <a:ext cx="2492713" cy="36284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pic>
        <p:nvPicPr>
          <p:cNvPr id="2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19799" y="1528323"/>
            <a:ext cx="6134939" cy="4644580"/>
          </a:xfrm>
          <a:prstGeom prst="rect">
            <a:avLst/>
          </a:prstGeom>
        </p:spPr>
      </p:pic>
      <p:sp>
        <p:nvSpPr>
          <p:cNvPr id="26" name=""/>
          <p:cNvSpPr txBox="1"/>
          <p:nvPr/>
        </p:nvSpPr>
        <p:spPr>
          <a:xfrm>
            <a:off x="7801910" y="1150708"/>
            <a:ext cx="4390090" cy="36551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무려 </a:t>
            </a:r>
            <a:r>
              <a:rPr lang="en-US" altLang="en-US"/>
              <a:t>395,845</a:t>
            </a:r>
            <a:r>
              <a:rPr lang="ko-KR" altLang="en-US"/>
              <a:t>번이나 차이가난다는 사실</a:t>
            </a:r>
            <a:endParaRPr lang="ko-KR" altLang="en-US"/>
          </a:p>
        </p:txBody>
      </p:sp>
      <p:sp>
        <p:nvSpPr>
          <p:cNvPr id="27" name=""/>
          <p:cNvSpPr txBox="1"/>
          <p:nvPr/>
        </p:nvSpPr>
        <p:spPr>
          <a:xfrm>
            <a:off x="7263203" y="6494676"/>
            <a:ext cx="3877237" cy="36332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출처</a:t>
            </a:r>
            <a:r>
              <a:rPr lang="en-US" altLang="ko-KR"/>
              <a:t>:</a:t>
            </a:r>
            <a:r>
              <a:rPr lang="ko-KR" altLang="en-US"/>
              <a:t> https://youtu.be/TFprhedOleA</a:t>
            </a:r>
            <a:endParaRPr lang="ko-KR" altLang="en-US"/>
          </a:p>
        </p:txBody>
      </p:sp>
      <p:sp>
        <p:nvSpPr>
          <p:cNvPr id="28" name=""/>
          <p:cNvSpPr txBox="1"/>
          <p:nvPr/>
        </p:nvSpPr>
        <p:spPr>
          <a:xfrm>
            <a:off x="4970832" y="6495456"/>
            <a:ext cx="2254833" cy="36254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국토교통부 </a:t>
            </a:r>
            <a:r>
              <a:rPr lang="en-US" altLang="ko-KR"/>
              <a:t>Youtube</a:t>
            </a:r>
            <a:endParaRPr lang="en-US" altLang="ko-KR"/>
          </a:p>
        </p:txBody>
      </p:sp>
      <p:sp>
        <p:nvSpPr>
          <p:cNvPr id="29" name=""/>
          <p:cNvSpPr txBox="1"/>
          <p:nvPr/>
        </p:nvSpPr>
        <p:spPr>
          <a:xfrm>
            <a:off x="7811241" y="843110"/>
            <a:ext cx="3735589" cy="364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한달에 승하차 카드찍는 비중이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42961" y="413969"/>
            <a:ext cx="6812750" cy="574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만약 균일 요금제를 안받는다면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?</a:t>
            </a:r>
            <a:endParaRPr lang="en-US" altLang="ko-KR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02.</a:t>
            </a:r>
            <a:endParaRPr lang="en-US" altLang="ko-KR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23119" y="1163414"/>
            <a:ext cx="9931970" cy="4250104"/>
          </a:xfrm>
          <a:prstGeom prst="rect">
            <a:avLst/>
          </a:prstGeom>
        </p:spPr>
      </p:pic>
      <p:sp>
        <p:nvSpPr>
          <p:cNvPr id="24" name=""/>
          <p:cNvSpPr txBox="1"/>
          <p:nvPr/>
        </p:nvSpPr>
        <p:spPr>
          <a:xfrm>
            <a:off x="3218981" y="1910465"/>
            <a:ext cx="1608319" cy="36410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25" name=""/>
          <p:cNvSpPr txBox="1"/>
          <p:nvPr/>
        </p:nvSpPr>
        <p:spPr>
          <a:xfrm>
            <a:off x="135066" y="6494051"/>
            <a:ext cx="1766124" cy="363949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출처 </a:t>
            </a:r>
            <a:r>
              <a:rPr lang="en-US" altLang="ko-KR"/>
              <a:t>:</a:t>
            </a:r>
            <a:r>
              <a:rPr lang="ko-KR" altLang="en-US"/>
              <a:t> 나무위키</a:t>
            </a:r>
            <a:endParaRPr lang="ko-KR" altLang="en-US"/>
          </a:p>
        </p:txBody>
      </p:sp>
      <p:sp>
        <p:nvSpPr>
          <p:cNvPr id="26" name=""/>
          <p:cNvSpPr/>
          <p:nvPr/>
        </p:nvSpPr>
        <p:spPr>
          <a:xfrm>
            <a:off x="1665312" y="3866213"/>
            <a:ext cx="2225102" cy="2459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42961" y="413969"/>
            <a:ext cx="6812750" cy="574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만약 균일 요금제를 안받는다면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?</a:t>
            </a:r>
            <a:endParaRPr lang="en-US" altLang="ko-KR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02.</a:t>
            </a:r>
            <a:endParaRPr lang="en-US" altLang="ko-KR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4" name=""/>
          <p:cNvSpPr txBox="1"/>
          <p:nvPr/>
        </p:nvSpPr>
        <p:spPr>
          <a:xfrm>
            <a:off x="3218981" y="1910465"/>
            <a:ext cx="1608319" cy="36410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25" name=""/>
          <p:cNvSpPr txBox="1"/>
          <p:nvPr/>
        </p:nvSpPr>
        <p:spPr>
          <a:xfrm>
            <a:off x="135066" y="6494051"/>
            <a:ext cx="1766124" cy="363949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출처 </a:t>
            </a:r>
            <a:r>
              <a:rPr lang="en-US" altLang="ko-KR"/>
              <a:t>:</a:t>
            </a:r>
            <a:r>
              <a:rPr lang="ko-KR" altLang="en-US"/>
              <a:t> 나무위키</a:t>
            </a:r>
            <a:endParaRPr lang="ko-KR" altLang="en-US"/>
          </a:p>
        </p:txBody>
      </p:sp>
      <p:sp>
        <p:nvSpPr>
          <p:cNvPr id="28" name=""/>
          <p:cNvSpPr txBox="1"/>
          <p:nvPr/>
        </p:nvSpPr>
        <p:spPr>
          <a:xfrm>
            <a:off x="907997" y="1754318"/>
            <a:ext cx="3103371" cy="35832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1,000</a:t>
            </a:r>
            <a:r>
              <a:rPr lang="ko-KR" altLang="en-US"/>
              <a:t>원 </a:t>
            </a:r>
            <a:r>
              <a:rPr lang="en-US" altLang="ko-KR"/>
              <a:t>*</a:t>
            </a:r>
            <a:r>
              <a:rPr lang="ko-KR" altLang="en-US"/>
              <a:t> </a:t>
            </a:r>
            <a:r>
              <a:rPr lang="en-US" altLang="en-US"/>
              <a:t>395,845</a:t>
            </a:r>
            <a:r>
              <a:rPr lang="ko-KR" altLang="en-US"/>
              <a:t>번 </a:t>
            </a:r>
            <a:r>
              <a:rPr lang="en-US" altLang="ko-KR"/>
              <a:t>=</a:t>
            </a:r>
            <a:endParaRPr lang="en-US" altLang="ko-KR"/>
          </a:p>
        </p:txBody>
      </p:sp>
      <p:sp>
        <p:nvSpPr>
          <p:cNvPr id="29" name=""/>
          <p:cNvSpPr txBox="1"/>
          <p:nvPr/>
        </p:nvSpPr>
        <p:spPr>
          <a:xfrm>
            <a:off x="3359513" y="1660628"/>
            <a:ext cx="2459262" cy="51869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2800"/>
              <a:t>395,845,000</a:t>
            </a:r>
            <a:r>
              <a:rPr lang="ko-KR" altLang="en-US" sz="2800"/>
              <a:t>원</a:t>
            </a:r>
            <a:endParaRPr lang="ko-KR" altLang="en-US" sz="2800"/>
          </a:p>
        </p:txBody>
      </p:sp>
      <p:sp>
        <p:nvSpPr>
          <p:cNvPr id="30" name=""/>
          <p:cNvSpPr txBox="1"/>
          <p:nvPr/>
        </p:nvSpPr>
        <p:spPr>
          <a:xfrm>
            <a:off x="954841" y="2526655"/>
            <a:ext cx="4761033" cy="118619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단순 국밥 한그릇으로 계산시 </a:t>
            </a:r>
            <a:r>
              <a:rPr lang="en-US" altLang="en-US"/>
              <a:t>49,480</a:t>
            </a:r>
            <a:r>
              <a:rPr lang="ko-KR" altLang="en-US"/>
              <a:t>그릇</a:t>
            </a:r>
            <a:endParaRPr lang="ko-KR" altLang="en-US"/>
          </a:p>
          <a:p>
            <a:pPr>
              <a:defRPr/>
            </a:pPr>
            <a:r>
              <a:rPr lang="ko-KR" altLang="en-US"/>
              <a:t>만약 빅데이터 수강생과 강사님포함 </a:t>
            </a:r>
            <a:r>
              <a:rPr lang="en-US" altLang="ko-KR"/>
              <a:t>25</a:t>
            </a:r>
            <a:r>
              <a:rPr lang="ko-KR" altLang="en-US"/>
              <a:t>명이 </a:t>
            </a:r>
            <a:endParaRPr lang="ko-KR" altLang="en-US"/>
          </a:p>
          <a:p>
            <a:pPr>
              <a:defRPr/>
            </a:pPr>
            <a:r>
              <a:rPr lang="ko-KR" altLang="en-US"/>
              <a:t>하루 </a:t>
            </a:r>
            <a:r>
              <a:rPr lang="en-US" altLang="ko-KR"/>
              <a:t>3</a:t>
            </a:r>
            <a:r>
              <a:rPr lang="ko-KR" altLang="en-US"/>
              <a:t>끼  국밥만 먹는다고</a:t>
            </a:r>
            <a:endParaRPr lang="ko-KR" altLang="en-US"/>
          </a:p>
          <a:p>
            <a:pPr>
              <a:defRPr/>
            </a:pPr>
            <a:r>
              <a:rPr lang="ko-KR" altLang="en-US"/>
              <a:t>가정했을때 약 </a:t>
            </a:r>
            <a:r>
              <a:rPr lang="en-US" altLang="ko-KR"/>
              <a:t>659</a:t>
            </a:r>
            <a:r>
              <a:rPr lang="ko-KR" altLang="en-US"/>
              <a:t>일간 먹을수 있습니다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31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6000" y="1227143"/>
            <a:ext cx="5121474" cy="3574267"/>
          </a:xfrm>
          <a:prstGeom prst="rect">
            <a:avLst/>
          </a:prstGeom>
        </p:spPr>
      </p:pic>
      <p:sp>
        <p:nvSpPr>
          <p:cNvPr id="32" name=""/>
          <p:cNvSpPr txBox="1"/>
          <p:nvPr/>
        </p:nvSpPr>
        <p:spPr>
          <a:xfrm>
            <a:off x="689391" y="1449829"/>
            <a:ext cx="1406202" cy="367541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다음승차시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32885" y="2447473"/>
            <a:ext cx="4116705" cy="117964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7200" spc="-300">
                <a:solidFill>
                  <a:srgbClr val="00002f"/>
                </a:solidFill>
                <a:latin typeface="나눔스퀘어 ExtraBold"/>
                <a:ea typeface="나눔스퀘어 ExtraBold"/>
              </a:rPr>
              <a:t>Thank you</a:t>
            </a:r>
            <a:endParaRPr lang="ko-KR" altLang="en-US" sz="7200" spc="-30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latin typeface="나눔스퀘어 Bold"/>
                <a:ea typeface="나눔스퀘어 Bold"/>
              </a:rPr>
              <a:t>봐주셔서 감사합니다</a:t>
            </a:r>
            <a:r>
              <a:rPr lang="en-US" altLang="ko-KR">
                <a:latin typeface="나눔스퀘어 Bold"/>
                <a:ea typeface="나눔스퀘어 Bold"/>
              </a:rPr>
              <a:t>.</a:t>
            </a:r>
            <a:endParaRPr lang="en-US" altLang="ko-KR">
              <a:latin typeface="나눔스퀘어 Bold"/>
              <a:ea typeface="나눔스퀘어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21619" y="2507240"/>
            <a:ext cx="1813345" cy="1843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500" b="1">
                <a:solidFill>
                  <a:srgbClr val="00002f"/>
                </a:solidFill>
                <a:latin typeface="나눔스퀘어 ExtraBold"/>
                <a:ea typeface="나눔스퀘어 ExtraBold"/>
              </a:rPr>
              <a:t>01</a:t>
            </a:r>
            <a:endParaRPr lang="ko-KR" altLang="en-US" sz="11500" b="1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526878" y="3203314"/>
            <a:ext cx="2201573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제주도</a:t>
            </a:r>
            <a:r>
              <a:rPr lang="en-US" altLang="ko-KR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 </a:t>
            </a:r>
            <a:r>
              <a:rPr lang="ko-KR" altLang="en-US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승하차</a:t>
            </a:r>
            <a:r>
              <a:rPr lang="en-US" altLang="ko-KR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 TOP 10</a:t>
            </a:r>
            <a:endParaRPr lang="en-US" altLang="ko-KR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71220" y="2507240"/>
            <a:ext cx="1816520" cy="1843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1500" b="1">
                <a:solidFill>
                  <a:srgbClr val="00002f"/>
                </a:solidFill>
                <a:latin typeface="나눔스퀘어 ExtraBold"/>
                <a:ea typeface="나눔스퀘어 ExtraBold"/>
              </a:rPr>
              <a:t>02</a:t>
            </a:r>
            <a:endParaRPr lang="ko-KR" altLang="en-US" sz="11500" b="1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676478" y="3203314"/>
            <a:ext cx="2201573" cy="4699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2000">
                <a:solidFill>
                  <a:srgbClr val="00002f"/>
                </a:solidFill>
                <a:latin typeface="나눔스퀘어 ExtraBold"/>
                <a:ea typeface="나눔스퀘어 ExtraBold"/>
              </a:rPr>
              <a:t>버스 승하차 </a:t>
            </a:r>
            <a:r>
              <a:rPr lang="en-US" altLang="ko-KR" sz="2000">
                <a:solidFill>
                  <a:srgbClr val="00002f"/>
                </a:solidFill>
                <a:latin typeface="나눔스퀘어 ExtraBold"/>
                <a:ea typeface="나눔스퀘어 ExtraBold"/>
              </a:rPr>
              <a:t>Data</a:t>
            </a:r>
            <a:endParaRPr lang="en-US" altLang="ko-KR" sz="200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95551" y="627893"/>
            <a:ext cx="2400897" cy="57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CONTENTS</a:t>
            </a:r>
            <a:endParaRPr lang="ko-KR" altLang="en-US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29615" cy="7541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400" spc="-300">
                <a:solidFill>
                  <a:srgbClr val="00002f"/>
                </a:solidFill>
                <a:latin typeface="나눔스퀘어 Bold"/>
                <a:ea typeface="나눔스퀘어 Bold"/>
              </a:rPr>
              <a:t>01</a:t>
            </a:r>
            <a:endParaRPr lang="en-US" altLang="ko-KR" sz="4400" spc="-300">
              <a:solidFill>
                <a:srgbClr val="00002f"/>
              </a:solidFill>
              <a:latin typeface="나눔스퀘어 Bold"/>
              <a:ea typeface="나눔스퀘어 Bold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5622654" cy="1038041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latin typeface="나눔스퀘어 Bold"/>
                <a:ea typeface="나눔스퀘어 Bold"/>
              </a:rPr>
              <a:t>제주도에서 승하차를 가장 많이 하는 곳 을 파악 후</a:t>
            </a:r>
            <a:endParaRPr lang="ko-KR" altLang="en-US">
              <a:latin typeface="나눔스퀘어 Bold"/>
              <a:ea typeface="나눔스퀘어 Bold"/>
            </a:endParaRPr>
          </a:p>
          <a:p>
            <a:pPr algn="ctr">
              <a:defRPr/>
            </a:pPr>
            <a:r>
              <a:rPr lang="ko-KR" altLang="en-US">
                <a:latin typeface="나눔스퀘어 Bold"/>
                <a:ea typeface="나눔스퀘어 Bold"/>
              </a:rPr>
              <a:t>그에 맞춰 노선별로 버스전용차로의 신설 예상도 파악</a:t>
            </a:r>
            <a:endParaRPr lang="ko-KR" altLang="en-US">
              <a:latin typeface="나눔스퀘어 Bold"/>
              <a:ea typeface="나눔스퀘어 Bol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7513" y="2565538"/>
            <a:ext cx="3621571" cy="575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9</a:t>
            </a: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월 승하차 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TOP 10</a:t>
            </a:r>
            <a:endParaRPr lang="en-US" altLang="ko-KR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3851910" y="185531"/>
            <a:ext cx="4833802" cy="574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제주도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 </a:t>
            </a: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승하차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 TOP 10</a:t>
            </a:r>
            <a:endParaRPr lang="en-US" altLang="ko-KR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704953" y="267626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02.</a:t>
            </a:r>
            <a:endParaRPr lang="ko-KR" altLang="en-US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21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6999" y="956924"/>
            <a:ext cx="11076412" cy="567444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 flipV="1">
            <a:off x="1026522" y="984498"/>
            <a:ext cx="2811011" cy="465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3079" y="445198"/>
            <a:ext cx="7383780" cy="57378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승하차 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TOP10</a:t>
            </a: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을 이용한 버스전용차로 신설</a:t>
            </a:r>
            <a:endParaRPr lang="ko-KR" altLang="en-US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01.</a:t>
            </a:r>
            <a:endParaRPr lang="en-US" altLang="ko-KR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40214" y="2012549"/>
            <a:ext cx="5655786" cy="4161164"/>
          </a:xfrm>
          <a:prstGeom prst="rect">
            <a:avLst/>
          </a:prstGeom>
        </p:spPr>
      </p:pic>
      <p:pic>
        <p:nvPicPr>
          <p:cNvPr id="2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223199" y="2015329"/>
            <a:ext cx="5652706" cy="4165294"/>
          </a:xfrm>
          <a:prstGeom prst="rect">
            <a:avLst/>
          </a:prstGeom>
        </p:spPr>
      </p:pic>
      <p:sp>
        <p:nvSpPr>
          <p:cNvPr id="24" name=""/>
          <p:cNvSpPr txBox="1"/>
          <p:nvPr/>
        </p:nvSpPr>
        <p:spPr>
          <a:xfrm>
            <a:off x="4698480" y="1340526"/>
            <a:ext cx="2795041" cy="36441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기존 버스전용차로 구간</a:t>
            </a:r>
            <a:endParaRPr lang="ko-KR" altLang="en-US"/>
          </a:p>
        </p:txBody>
      </p:sp>
      <p:sp>
        <p:nvSpPr>
          <p:cNvPr id="25" name=""/>
          <p:cNvSpPr txBox="1"/>
          <p:nvPr/>
        </p:nvSpPr>
        <p:spPr>
          <a:xfrm>
            <a:off x="0" y="6589008"/>
            <a:ext cx="4494224" cy="26899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 sz="1200"/>
              <a:t>출처 </a:t>
            </a:r>
            <a:r>
              <a:rPr lang="en-US" altLang="ko-KR" sz="1200"/>
              <a:t>:</a:t>
            </a:r>
            <a:r>
              <a:rPr lang="ko-KR" altLang="en-US" sz="1200"/>
              <a:t> https://blog.naver.com/maisonsondemul/221379861486</a:t>
            </a:r>
            <a:endParaRPr lang="ko-KR" altLang="en-US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991235" y="447280"/>
            <a:ext cx="7383782" cy="5737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승하차 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TOP10</a:t>
            </a: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을 이용한 버스전용차로 신설</a:t>
            </a:r>
            <a:endParaRPr lang="ko-KR" altLang="en-US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01.</a:t>
            </a:r>
            <a:endParaRPr lang="en-US" altLang="ko-KR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4698480" y="1340526"/>
            <a:ext cx="2795041" cy="364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기존 버스전용차로 구간</a:t>
            </a:r>
            <a:endParaRPr lang="ko-KR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82553" y="1907746"/>
            <a:ext cx="5559470" cy="4297472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396417" y="1881577"/>
            <a:ext cx="5326110" cy="4348207"/>
          </a:xfrm>
          <a:prstGeom prst="rect">
            <a:avLst/>
          </a:prstGeom>
        </p:spPr>
      </p:pic>
      <p:sp>
        <p:nvSpPr>
          <p:cNvPr id="25" name=""/>
          <p:cNvSpPr txBox="1"/>
          <p:nvPr/>
        </p:nvSpPr>
        <p:spPr>
          <a:xfrm>
            <a:off x="0" y="6589008"/>
            <a:ext cx="4494224" cy="26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200"/>
              <a:t>출처 </a:t>
            </a:r>
            <a:r>
              <a:rPr lang="en-US" altLang="ko-KR" sz="1200"/>
              <a:t>:</a:t>
            </a:r>
            <a:r>
              <a:rPr lang="ko-KR" altLang="en-US" sz="1200"/>
              <a:t> https://blog.naver.com/maisonsondemul/221379861486</a:t>
            </a:r>
            <a:endParaRPr lang="ko-KR" altLang="en-US" sz="1200"/>
          </a:p>
        </p:txBody>
      </p:sp>
      <p:cxnSp>
        <p:nvCxnSpPr>
          <p:cNvPr id="26" name="직선 연결선 17"/>
          <p:cNvCxnSpPr/>
          <p:nvPr/>
        </p:nvCxnSpPr>
        <p:spPr>
          <a:xfrm flipV="1">
            <a:off x="1093494" y="983605"/>
            <a:ext cx="2811011" cy="465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87115" y="224567"/>
            <a:ext cx="7621036" cy="574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승하차 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TOP10</a:t>
            </a: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을 이용한 버스전용차로 신설</a:t>
            </a:r>
            <a:endParaRPr lang="ko-KR" altLang="en-US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75035" y="291048"/>
            <a:ext cx="554355" cy="451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02.</a:t>
            </a:r>
            <a:endParaRPr lang="ko-KR" altLang="en-US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21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6999" y="956924"/>
            <a:ext cx="11076412" cy="5674448"/>
          </a:xfrm>
          <a:prstGeom prst="rect">
            <a:avLst/>
          </a:prstGeom>
        </p:spPr>
      </p:pic>
      <p:sp>
        <p:nvSpPr>
          <p:cNvPr id="22" name=""/>
          <p:cNvSpPr/>
          <p:nvPr/>
        </p:nvSpPr>
        <p:spPr>
          <a:xfrm>
            <a:off x="3679616" y="2851254"/>
            <a:ext cx="538708" cy="1834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3" name=""/>
          <p:cNvCxnSpPr>
            <a:endCxn id="24" idx="1"/>
          </p:cNvCxnSpPr>
          <p:nvPr/>
        </p:nvCxnSpPr>
        <p:spPr>
          <a:xfrm flipV="1">
            <a:off x="4218325" y="1967225"/>
            <a:ext cx="4914901" cy="975765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"/>
          <p:cNvSpPr/>
          <p:nvPr/>
        </p:nvSpPr>
        <p:spPr>
          <a:xfrm>
            <a:off x="9133226" y="1887199"/>
            <a:ext cx="1061803" cy="1600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"/>
          <p:cNvSpPr/>
          <p:nvPr/>
        </p:nvSpPr>
        <p:spPr>
          <a:xfrm>
            <a:off x="3668305" y="1872560"/>
            <a:ext cx="427087" cy="1834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7" name=""/>
          <p:cNvCxnSpPr>
            <a:stCxn id="25" idx="3"/>
            <a:endCxn id="24" idx="1"/>
          </p:cNvCxnSpPr>
          <p:nvPr/>
        </p:nvCxnSpPr>
        <p:spPr>
          <a:xfrm>
            <a:off x="4095393" y="1964297"/>
            <a:ext cx="5037833" cy="2928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3079" y="445198"/>
            <a:ext cx="7383780" cy="57378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승하차 </a:t>
            </a:r>
            <a:r>
              <a:rPr lang="en-US" altLang="ko-KR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TOP10</a:t>
            </a: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을 이용한 버스전용차로 신설</a:t>
            </a:r>
            <a:endParaRPr lang="ko-KR" altLang="en-US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80060" y="498947"/>
            <a:ext cx="554355" cy="4516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01.</a:t>
            </a:r>
            <a:endParaRPr lang="en-US" altLang="ko-KR" sz="24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5311358" y="1114111"/>
            <a:ext cx="1366290" cy="36504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신설예상도</a:t>
            </a:r>
            <a:endParaRPr lang="ko-KR" altLang="en-US"/>
          </a:p>
        </p:txBody>
      </p:sp>
      <p:pic>
        <p:nvPicPr>
          <p:cNvPr id="2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7728" y="1560997"/>
            <a:ext cx="5530231" cy="5144272"/>
          </a:xfrm>
          <a:prstGeom prst="rect">
            <a:avLst/>
          </a:prstGeom>
        </p:spPr>
      </p:pic>
      <p:pic>
        <p:nvPicPr>
          <p:cNvPr id="2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6000" y="1555756"/>
            <a:ext cx="5580697" cy="51155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29615" cy="7541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4400" spc="-300">
                <a:solidFill>
                  <a:srgbClr val="00002f"/>
                </a:solidFill>
                <a:latin typeface="나눔스퀘어 Bold"/>
                <a:ea typeface="나눔스퀘어 Bold"/>
              </a:rPr>
              <a:t>01</a:t>
            </a:r>
            <a:endParaRPr lang="ko-KR" altLang="en-US" sz="4400" spc="-300">
              <a:solidFill>
                <a:srgbClr val="00002f"/>
              </a:solidFill>
              <a:latin typeface="나눔스퀘어 Bold"/>
              <a:ea typeface="나눔스퀘어 Bold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17315" y="3169741"/>
            <a:ext cx="5176829" cy="930036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>
                <a:latin typeface="나눔스퀘어 Bold"/>
                <a:ea typeface="나눔스퀘어 Bold"/>
              </a:rPr>
              <a:t>승하차 데이터로 판단할 수 있는 것을 알아보자</a:t>
            </a:r>
            <a:endParaRPr lang="en-US" altLang="ko-KR">
              <a:latin typeface="나눔스퀘어 Bold"/>
              <a:ea typeface="나눔스퀘어 Bol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7513" y="2565538"/>
            <a:ext cx="3457239" cy="575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spc="-150">
                <a:solidFill>
                  <a:srgbClr val="00002f"/>
                </a:solidFill>
                <a:latin typeface="나눔스퀘어 ExtraBold"/>
                <a:ea typeface="나눔스퀘어 ExtraBold"/>
              </a:rPr>
              <a:t>버스 승하차 데이터</a:t>
            </a:r>
            <a:endParaRPr lang="ko-KR" altLang="en-US" sz="3200" spc="-150">
              <a:solidFill>
                <a:srgbClr val="00002f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297</ep:Words>
  <ep:PresentationFormat>와이드스크린</ep:PresentationFormat>
  <ep:Paragraphs>126</ep:Paragraphs>
  <ep:Slides>17</ep:Slides>
  <ep:Notes>2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1_Office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2017-05-29T09:12:16.000</dcterms:created>
  <dc:creator>hyeran kang</dc:creator>
  <cp:lastModifiedBy>82105</cp:lastModifiedBy>
  <dcterms:modified xsi:type="dcterms:W3CDTF">2019-12-05T14:14:58.259</dcterms:modified>
  <cp:revision>67</cp:revision>
  <dc:title>PowerPoint 프레젠테이션</dc:title>
  <cp:version>1000.0000.01</cp:version>
</cp:coreProperties>
</file>

<file path=docProps/thumbnail.jpeg>
</file>